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2" r:id="rId6"/>
    <p:sldId id="272" r:id="rId7"/>
    <p:sldId id="263" r:id="rId8"/>
    <p:sldId id="267" r:id="rId9"/>
    <p:sldId id="268" r:id="rId10"/>
    <p:sldId id="269" r:id="rId11"/>
    <p:sldId id="271" r:id="rId12"/>
    <p:sldId id="273" r:id="rId13"/>
    <p:sldId id="274" r:id="rId14"/>
    <p:sldId id="275" r:id="rId15"/>
    <p:sldId id="276" r:id="rId16"/>
    <p:sldId id="265" r:id="rId17"/>
  </p:sldIdLst>
  <p:sldSz cx="18288000" cy="10287000"/>
  <p:notesSz cx="6858000" cy="9144000"/>
  <p:embeddedFontLst>
    <p:embeddedFont>
      <p:font typeface="Agrandir" panose="020B0604020202020204" charset="0"/>
      <p:regular r:id="rId19"/>
    </p:embeddedFont>
    <p:embeddedFont>
      <p:font typeface="Agrandir Bold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italic r:id="rId26"/>
    </p:embeddedFont>
    <p:embeddedFont>
      <p:font typeface="Open Sans Light Bold" panose="020B0604020202020204" charset="0"/>
      <p:regular r:id="rId27"/>
    </p:embeddedFont>
    <p:embeddedFont>
      <p:font typeface="Open Sauce Semi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0F197-E897-4E0B-A340-2A2A9E581C87}" v="1" dt="2023-05-19T14:14:09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9879" autoAdjust="0"/>
  </p:normalViewPr>
  <p:slideViewPr>
    <p:cSldViewPr>
      <p:cViewPr varScale="1">
        <p:scale>
          <a:sx n="40" d="100"/>
          <a:sy n="40" d="100"/>
        </p:scale>
        <p:origin x="90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e Van Straten" userId="f627cfe0-2952-43b1-afdb-4565d0183529" providerId="ADAL" clId="{01B0F197-E897-4E0B-A340-2A2A9E581C87}"/>
    <pc:docChg chg="custSel modSld">
      <pc:chgData name="Maxime Van Straten" userId="f627cfe0-2952-43b1-afdb-4565d0183529" providerId="ADAL" clId="{01B0F197-E897-4E0B-A340-2A2A9E581C87}" dt="2023-05-19T14:15:56.685" v="286" actId="403"/>
      <pc:docMkLst>
        <pc:docMk/>
      </pc:docMkLst>
      <pc:sldChg chg="addSp modSp mod">
        <pc:chgData name="Maxime Van Straten" userId="f627cfe0-2952-43b1-afdb-4565d0183529" providerId="ADAL" clId="{01B0F197-E897-4E0B-A340-2A2A9E581C87}" dt="2023-05-19T14:15:56.685" v="286" actId="403"/>
        <pc:sldMkLst>
          <pc:docMk/>
          <pc:sldMk cId="0" sldId="258"/>
        </pc:sldMkLst>
        <pc:spChg chg="add mod">
          <ac:chgData name="Maxime Van Straten" userId="f627cfe0-2952-43b1-afdb-4565d0183529" providerId="ADAL" clId="{01B0F197-E897-4E0B-A340-2A2A9E581C87}" dt="2023-05-19T14:15:56.685" v="286" actId="403"/>
          <ac:spMkLst>
            <pc:docMk/>
            <pc:sldMk cId="0" sldId="258"/>
            <ac:spMk id="11" creationId="{AEC86977-6086-CD6E-7A7D-3F0B748418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CFAC8-B9E9-4F80-868B-268377D86DE2}" type="datetimeFigureOut">
              <a:rPr lang="nl-NL" smtClean="0"/>
              <a:t>19-5-2023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5A60D-65E8-4873-82C8-DF381FC5A5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75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_hdy-7s3bY?start=64&amp;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macultuur.org/jaaropleidin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-i-k-e/487396402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260" b="33224"/>
          <a:stretch>
            <a:fillRect/>
          </a:stretch>
        </p:blipFill>
        <p:spPr>
          <a:xfrm>
            <a:off x="0" y="0"/>
            <a:ext cx="18288000" cy="61606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" y="0"/>
            <a:ext cx="18288000" cy="6166442"/>
            <a:chOff x="0" y="0"/>
            <a:chExt cx="4816593" cy="16240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624083"/>
            </a:xfrm>
            <a:custGeom>
              <a:avLst/>
              <a:gdLst/>
              <a:ahLst/>
              <a:cxnLst/>
              <a:rect l="l" t="t" r="r" b="b"/>
              <a:pathLst>
                <a:path w="4816592" h="1624083">
                  <a:moveTo>
                    <a:pt x="0" y="0"/>
                  </a:moveTo>
                  <a:lnTo>
                    <a:pt x="4816592" y="0"/>
                  </a:lnTo>
                  <a:lnTo>
                    <a:pt x="4816592" y="1624083"/>
                  </a:lnTo>
                  <a:lnTo>
                    <a:pt x="0" y="1624083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14745" y="7589434"/>
            <a:ext cx="3258510" cy="758569"/>
            <a:chOff x="0" y="0"/>
            <a:chExt cx="858208" cy="1997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58208" cy="199788"/>
            </a:xfrm>
            <a:custGeom>
              <a:avLst/>
              <a:gdLst/>
              <a:ahLst/>
              <a:cxnLst/>
              <a:rect l="l" t="t" r="r" b="b"/>
              <a:pathLst>
                <a:path w="858208" h="199788">
                  <a:moveTo>
                    <a:pt x="54646" y="0"/>
                  </a:moveTo>
                  <a:lnTo>
                    <a:pt x="803562" y="0"/>
                  </a:lnTo>
                  <a:cubicBezTo>
                    <a:pt x="833743" y="0"/>
                    <a:pt x="858208" y="24466"/>
                    <a:pt x="858208" y="54646"/>
                  </a:cubicBezTo>
                  <a:lnTo>
                    <a:pt x="858208" y="145142"/>
                  </a:lnTo>
                  <a:cubicBezTo>
                    <a:pt x="858208" y="159635"/>
                    <a:pt x="852451" y="173534"/>
                    <a:pt x="842203" y="183782"/>
                  </a:cubicBezTo>
                  <a:cubicBezTo>
                    <a:pt x="831955" y="194030"/>
                    <a:pt x="818055" y="199788"/>
                    <a:pt x="803562" y="199788"/>
                  </a:cubicBezTo>
                  <a:lnTo>
                    <a:pt x="54646" y="199788"/>
                  </a:lnTo>
                  <a:cubicBezTo>
                    <a:pt x="24466" y="199788"/>
                    <a:pt x="0" y="175322"/>
                    <a:pt x="0" y="145142"/>
                  </a:cubicBezTo>
                  <a:lnTo>
                    <a:pt x="0" y="54646"/>
                  </a:lnTo>
                  <a:cubicBezTo>
                    <a:pt x="0" y="24466"/>
                    <a:pt x="24466" y="0"/>
                    <a:pt x="54646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14911" y="2807773"/>
            <a:ext cx="13757074" cy="989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73"/>
              </a:lnSpc>
            </a:pPr>
            <a:r>
              <a:rPr lang="en-US" sz="5838" dirty="0" err="1">
                <a:solidFill>
                  <a:srgbClr val="FFFFFF"/>
                </a:solidFill>
                <a:latin typeface="Agrandir Bold"/>
              </a:rPr>
              <a:t>Innovaties</a:t>
            </a:r>
            <a:r>
              <a:rPr lang="en-US" sz="5838" dirty="0">
                <a:solidFill>
                  <a:srgbClr val="FFFFFF"/>
                </a:solidFill>
                <a:latin typeface="Agrandir Bold"/>
              </a:rPr>
              <a:t> </a:t>
            </a:r>
            <a:r>
              <a:rPr lang="en-US" sz="5838" dirty="0" err="1">
                <a:solidFill>
                  <a:srgbClr val="FFFFFF"/>
                </a:solidFill>
                <a:latin typeface="Agrandir Bold"/>
              </a:rPr>
              <a:t>binnen</a:t>
            </a:r>
            <a:r>
              <a:rPr lang="en-US" sz="5838" dirty="0">
                <a:solidFill>
                  <a:srgbClr val="FFFFFF"/>
                </a:solidFill>
                <a:latin typeface="Agrandir Bold"/>
              </a:rPr>
              <a:t> de </a:t>
            </a:r>
            <a:r>
              <a:rPr lang="en-US" sz="5838" dirty="0" err="1">
                <a:solidFill>
                  <a:srgbClr val="FFFFFF"/>
                </a:solidFill>
                <a:latin typeface="Agrandir Bold"/>
              </a:rPr>
              <a:t>diersector</a:t>
            </a:r>
            <a:endParaRPr lang="en-US" sz="5838" dirty="0">
              <a:solidFill>
                <a:srgbClr val="FFFFFF"/>
              </a:solidFill>
              <a:latin typeface="Agrandir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399319" y="4865359"/>
            <a:ext cx="3489361" cy="389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</a:pPr>
            <a:r>
              <a:rPr lang="en-US" sz="2352" dirty="0">
                <a:solidFill>
                  <a:srgbClr val="FFFFFF"/>
                </a:solidFill>
                <a:latin typeface="Open Sans Light"/>
              </a:rPr>
              <a:t>Door: Maxime van Straten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75319" y="7740386"/>
            <a:ext cx="1364952" cy="45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73"/>
              </a:lnSpc>
            </a:pPr>
            <a:r>
              <a:rPr lang="en-US" sz="2766" dirty="0">
                <a:solidFill>
                  <a:srgbClr val="FFFFFF"/>
                </a:solidFill>
                <a:latin typeface="Open Sauce SemiBold"/>
              </a:rPr>
              <a:t>LES 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086096" y="3086100"/>
            <a:ext cx="13201914" cy="6096000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711730" y="1907800"/>
            <a:ext cx="12864540" cy="829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Duurzame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vis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Blijdorp</a:t>
            </a:r>
            <a:endParaRPr lang="en-US" sz="4000" dirty="0">
              <a:solidFill>
                <a:srgbClr val="000000"/>
              </a:solidFill>
              <a:latin typeface="Open Sauce Semi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4 </a:t>
            </a:r>
          </a:p>
        </p:txBody>
      </p:sp>
      <p:pic>
        <p:nvPicPr>
          <p:cNvPr id="2" name="Onlinemedia 1" title="Vegan visvoer &amp; 3D-geprinte ruif voor grazende vissen in Diergaarde Blijdorp Rotterdam">
            <a:hlinkClick r:id="" action="ppaction://media"/>
            <a:extLst>
              <a:ext uri="{FF2B5EF4-FFF2-40B4-BE49-F238E27FC236}">
                <a16:creationId xmlns:a16="http://schemas.microsoft.com/office/drawing/2014/main" id="{8D17B307-DA15-2859-8490-C63B568720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24400" y="3238500"/>
            <a:ext cx="9670378" cy="546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94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086096" y="3086100"/>
            <a:ext cx="13201914" cy="6096000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711730" y="1907800"/>
            <a:ext cx="12864540" cy="829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Voor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tegens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4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4CD888A-2801-CB30-1D97-243473C9608F}"/>
              </a:ext>
            </a:extLst>
          </p:cNvPr>
          <p:cNvSpPr txBox="1"/>
          <p:nvPr/>
        </p:nvSpPr>
        <p:spPr>
          <a:xfrm>
            <a:off x="3806683" y="3287169"/>
            <a:ext cx="11049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Verbetering imago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Kostenbesparing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Draagt bij aan een 'gezonde wereld'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Voorbereid zijn op de toekomst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nl-NL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Investering vaak duur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Klanten zijn niet altijd bereid meer te betalen voor duurzame producten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Past niet bij alle bedrijven</a:t>
            </a:r>
          </a:p>
        </p:txBody>
      </p:sp>
    </p:spTree>
    <p:extLst>
      <p:ext uri="{BB962C8B-B14F-4D97-AF65-F5344CB8AC3E}">
        <p14:creationId xmlns:p14="http://schemas.microsoft.com/office/powerpoint/2010/main" val="4283302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8569" y="1871238"/>
            <a:ext cx="6588431" cy="6261480"/>
            <a:chOff x="0" y="0"/>
            <a:chExt cx="1735225" cy="16491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5225" cy="1649114"/>
            </a:xfrm>
            <a:custGeom>
              <a:avLst/>
              <a:gdLst/>
              <a:ahLst/>
              <a:cxnLst/>
              <a:rect l="l" t="t" r="r" b="b"/>
              <a:pathLst>
                <a:path w="1735225" h="1649114">
                  <a:moveTo>
                    <a:pt x="38778" y="0"/>
                  </a:moveTo>
                  <a:lnTo>
                    <a:pt x="1696447" y="0"/>
                  </a:lnTo>
                  <a:cubicBezTo>
                    <a:pt x="1706731" y="0"/>
                    <a:pt x="1716595" y="4085"/>
                    <a:pt x="1723867" y="11358"/>
                  </a:cubicBezTo>
                  <a:cubicBezTo>
                    <a:pt x="1731139" y="18630"/>
                    <a:pt x="1735225" y="28493"/>
                    <a:pt x="1735225" y="38778"/>
                  </a:cubicBezTo>
                  <a:lnTo>
                    <a:pt x="1735225" y="1610336"/>
                  </a:lnTo>
                  <a:cubicBezTo>
                    <a:pt x="1735225" y="1631753"/>
                    <a:pt x="1717863" y="1649114"/>
                    <a:pt x="1696447" y="1649114"/>
                  </a:cubicBezTo>
                  <a:lnTo>
                    <a:pt x="38778" y="1649114"/>
                  </a:lnTo>
                  <a:cubicBezTo>
                    <a:pt x="28493" y="1649114"/>
                    <a:pt x="18630" y="1645029"/>
                    <a:pt x="11358" y="1637756"/>
                  </a:cubicBezTo>
                  <a:cubicBezTo>
                    <a:pt x="4085" y="1630484"/>
                    <a:pt x="0" y="1620621"/>
                    <a:pt x="0" y="1610336"/>
                  </a:cubicBezTo>
                  <a:lnTo>
                    <a:pt x="0" y="38778"/>
                  </a:lnTo>
                  <a:cubicBezTo>
                    <a:pt x="0" y="28493"/>
                    <a:pt x="4085" y="18630"/>
                    <a:pt x="11358" y="11358"/>
                  </a:cubicBezTo>
                  <a:cubicBezTo>
                    <a:pt x="18630" y="4085"/>
                    <a:pt x="28493" y="0"/>
                    <a:pt x="38778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B4B4B4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4742" y="4049549"/>
            <a:ext cx="5674773" cy="817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nl-NL" sz="3600" dirty="0">
                <a:solidFill>
                  <a:srgbClr val="FFBD59"/>
                </a:solidFill>
                <a:latin typeface="Open Sauce SemiBold"/>
              </a:rPr>
              <a:t>Digitalisering</a:t>
            </a:r>
            <a:endParaRPr lang="en-US" sz="3600" dirty="0">
              <a:solidFill>
                <a:srgbClr val="FFBD59"/>
              </a:solidFill>
              <a:latin typeface="Open Sauce SemiBold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FFF7429-E100-E2A8-B273-8E8426697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760320" y="2074648"/>
            <a:ext cx="5742410" cy="57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74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086096" y="3086100"/>
            <a:ext cx="13201914" cy="6096000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711730" y="1907800"/>
            <a:ext cx="12864540" cy="829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Wat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valt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er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onder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digitalisering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4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4CD888A-2801-CB30-1D97-243473C9608F}"/>
              </a:ext>
            </a:extLst>
          </p:cNvPr>
          <p:cNvSpPr txBox="1"/>
          <p:nvPr/>
        </p:nvSpPr>
        <p:spPr>
          <a:xfrm>
            <a:off x="3806683" y="3287169"/>
            <a:ext cx="11049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Nieuwsbrieven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Computerprogramma’s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Camera toezicht</a:t>
            </a:r>
          </a:p>
        </p:txBody>
      </p:sp>
    </p:spTree>
    <p:extLst>
      <p:ext uri="{BB962C8B-B14F-4D97-AF65-F5344CB8AC3E}">
        <p14:creationId xmlns:p14="http://schemas.microsoft.com/office/powerpoint/2010/main" val="519237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525000" y="2959924"/>
            <a:ext cx="8763000" cy="5959539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144000" y="5143500"/>
            <a:ext cx="8458200" cy="1790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4400" dirty="0">
                <a:solidFill>
                  <a:srgbClr val="000000"/>
                </a:solidFill>
                <a:latin typeface="Open Sauce SemiBold"/>
              </a:rPr>
              <a:t>Wat </a:t>
            </a:r>
            <a:r>
              <a:rPr lang="en-US" sz="4400" dirty="0" err="1">
                <a:solidFill>
                  <a:srgbClr val="000000"/>
                </a:solidFill>
                <a:latin typeface="Open Sauce SemiBold"/>
              </a:rPr>
              <a:t>verstaan</a:t>
            </a:r>
            <a:r>
              <a:rPr lang="en-US" sz="4400" dirty="0">
                <a:solidFill>
                  <a:srgbClr val="000000"/>
                </a:solidFill>
                <a:latin typeface="Open Sauce SemiBold"/>
              </a:rPr>
              <a:t> we </a:t>
            </a:r>
            <a:r>
              <a:rPr lang="en-US" sz="4400" dirty="0" err="1">
                <a:solidFill>
                  <a:srgbClr val="000000"/>
                </a:solidFill>
                <a:latin typeface="Open Sauce SemiBold"/>
              </a:rPr>
              <a:t>onder</a:t>
            </a:r>
            <a:r>
              <a:rPr lang="en-US" sz="44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uce SemiBold"/>
              </a:rPr>
              <a:t>welzijn</a:t>
            </a:r>
            <a:r>
              <a:rPr lang="en-US" sz="4400" dirty="0">
                <a:solidFill>
                  <a:srgbClr val="000000"/>
                </a:solidFill>
                <a:latin typeface="Open Sauce SemiBold"/>
              </a:rPr>
              <a:t> in de </a:t>
            </a:r>
            <a:r>
              <a:rPr lang="en-US" sz="4400" dirty="0" err="1">
                <a:solidFill>
                  <a:srgbClr val="000000"/>
                </a:solidFill>
                <a:latin typeface="Open Sauce SemiBold"/>
              </a:rPr>
              <a:t>diersector</a:t>
            </a:r>
            <a:r>
              <a:rPr lang="en-US" sz="4400" dirty="0">
                <a:solidFill>
                  <a:srgbClr val="000000"/>
                </a:solidFill>
                <a:latin typeface="Open Sauce SemiBold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4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7A60FC3-D057-1BF1-B511-C6536DA93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r="16999"/>
          <a:stretch/>
        </p:blipFill>
        <p:spPr>
          <a:xfrm>
            <a:off x="1744303" y="2815263"/>
            <a:ext cx="6399500" cy="64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91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086096" y="3086100"/>
            <a:ext cx="13201914" cy="6096000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711730" y="1907800"/>
            <a:ext cx="12864540" cy="829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Voor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tegens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4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067951C-2177-9C63-F067-6330E1782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50" t="33185" r="12500" b="12963"/>
          <a:stretch/>
        </p:blipFill>
        <p:spPr>
          <a:xfrm>
            <a:off x="4772149" y="3375594"/>
            <a:ext cx="9829808" cy="55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54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260" b="33224"/>
          <a:stretch>
            <a:fillRect/>
          </a:stretch>
        </p:blipFill>
        <p:spPr>
          <a:xfrm>
            <a:off x="0" y="0"/>
            <a:ext cx="18288000" cy="61606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5758"/>
            <a:ext cx="18288000" cy="6166442"/>
            <a:chOff x="0" y="0"/>
            <a:chExt cx="4816593" cy="16240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624083"/>
            </a:xfrm>
            <a:custGeom>
              <a:avLst/>
              <a:gdLst/>
              <a:ahLst/>
              <a:cxnLst/>
              <a:rect l="l" t="t" r="r" b="b"/>
              <a:pathLst>
                <a:path w="4816592" h="1624083">
                  <a:moveTo>
                    <a:pt x="0" y="0"/>
                  </a:moveTo>
                  <a:lnTo>
                    <a:pt x="4816592" y="0"/>
                  </a:lnTo>
                  <a:lnTo>
                    <a:pt x="4816592" y="1624083"/>
                  </a:lnTo>
                  <a:lnTo>
                    <a:pt x="0" y="1624083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14745" y="7589434"/>
            <a:ext cx="3258510" cy="758569"/>
            <a:chOff x="0" y="0"/>
            <a:chExt cx="858208" cy="1997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58208" cy="199788"/>
            </a:xfrm>
            <a:custGeom>
              <a:avLst/>
              <a:gdLst/>
              <a:ahLst/>
              <a:cxnLst/>
              <a:rect l="l" t="t" r="r" b="b"/>
              <a:pathLst>
                <a:path w="858208" h="199788">
                  <a:moveTo>
                    <a:pt x="54646" y="0"/>
                  </a:moveTo>
                  <a:lnTo>
                    <a:pt x="803562" y="0"/>
                  </a:lnTo>
                  <a:cubicBezTo>
                    <a:pt x="833743" y="0"/>
                    <a:pt x="858208" y="24466"/>
                    <a:pt x="858208" y="54646"/>
                  </a:cubicBezTo>
                  <a:lnTo>
                    <a:pt x="858208" y="145142"/>
                  </a:lnTo>
                  <a:cubicBezTo>
                    <a:pt x="858208" y="159635"/>
                    <a:pt x="852451" y="173534"/>
                    <a:pt x="842203" y="183782"/>
                  </a:cubicBezTo>
                  <a:cubicBezTo>
                    <a:pt x="831955" y="194030"/>
                    <a:pt x="818055" y="199788"/>
                    <a:pt x="803562" y="199788"/>
                  </a:cubicBezTo>
                  <a:lnTo>
                    <a:pt x="54646" y="199788"/>
                  </a:lnTo>
                  <a:cubicBezTo>
                    <a:pt x="24466" y="199788"/>
                    <a:pt x="0" y="175322"/>
                    <a:pt x="0" y="145142"/>
                  </a:cubicBezTo>
                  <a:lnTo>
                    <a:pt x="0" y="54646"/>
                  </a:lnTo>
                  <a:cubicBezTo>
                    <a:pt x="0" y="24466"/>
                    <a:pt x="24466" y="0"/>
                    <a:pt x="54646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139625" y="3670499"/>
            <a:ext cx="10008751" cy="96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3"/>
              </a:lnSpc>
            </a:pPr>
            <a:r>
              <a:rPr lang="en-US" sz="5638" dirty="0">
                <a:solidFill>
                  <a:srgbClr val="FFFFFF"/>
                </a:solidFill>
                <a:latin typeface="Open Sans Light Bold"/>
              </a:rPr>
              <a:t>Dank </a:t>
            </a:r>
            <a:r>
              <a:rPr lang="en-US" sz="5638" dirty="0" err="1">
                <a:solidFill>
                  <a:srgbClr val="FFFFFF"/>
                </a:solidFill>
                <a:latin typeface="Open Sans Light Bold"/>
              </a:rPr>
              <a:t>voor</a:t>
            </a:r>
            <a:r>
              <a:rPr lang="en-US" sz="5638" dirty="0">
                <a:solidFill>
                  <a:srgbClr val="FFFFFF"/>
                </a:solidFill>
                <a:latin typeface="Open Sans Light Bold"/>
              </a:rPr>
              <a:t> de </a:t>
            </a:r>
            <a:r>
              <a:rPr lang="en-US" sz="5638" dirty="0" err="1">
                <a:solidFill>
                  <a:srgbClr val="FFFFFF"/>
                </a:solidFill>
                <a:latin typeface="Open Sans Light Bold"/>
              </a:rPr>
              <a:t>aandacht</a:t>
            </a:r>
            <a:endParaRPr lang="en-US" sz="5638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923788" y="7702574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3"/>
              </a:lnSpc>
            </a:pPr>
            <a:r>
              <a:rPr lang="en-US" sz="2766" dirty="0">
                <a:solidFill>
                  <a:srgbClr val="FFFFFF"/>
                </a:solidFill>
                <a:latin typeface="Open Sauce SemiBold"/>
              </a:rPr>
              <a:t>Les 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4820" b="16314"/>
          <a:stretch>
            <a:fillRect/>
          </a:stretch>
        </p:blipFill>
        <p:spPr>
          <a:xfrm>
            <a:off x="0" y="2968309"/>
            <a:ext cx="18288000" cy="59595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086086" y="2968309"/>
            <a:ext cx="13201914" cy="5959539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086086" y="1717322"/>
            <a:ext cx="6153189" cy="1046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91"/>
              </a:lnSpc>
            </a:pPr>
            <a:r>
              <a:rPr lang="en-US" sz="5279" dirty="0" err="1">
                <a:solidFill>
                  <a:srgbClr val="000000"/>
                </a:solidFill>
                <a:latin typeface="Agrandir"/>
              </a:rPr>
              <a:t>Vandaag</a:t>
            </a:r>
            <a:endParaRPr lang="en-US" sz="5279" dirty="0">
              <a:solidFill>
                <a:srgbClr val="000000"/>
              </a:solidFill>
              <a:latin typeface="Agrandi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91200" y="3987445"/>
            <a:ext cx="10324746" cy="5391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Automatisering</a:t>
            </a:r>
            <a:endParaRPr lang="en-US" sz="4000" dirty="0">
              <a:solidFill>
                <a:srgbClr val="000000"/>
              </a:solidFill>
              <a:latin typeface="Open Sans Light"/>
            </a:endParaRP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Duurzaamheid</a:t>
            </a:r>
            <a:endParaRPr lang="en-US" sz="4000" dirty="0">
              <a:solidFill>
                <a:srgbClr val="000000"/>
              </a:solidFill>
              <a:latin typeface="Open Sans Light"/>
            </a:endParaRP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Digitalisering</a:t>
            </a:r>
            <a:endParaRPr lang="en-US" sz="4000" dirty="0">
              <a:solidFill>
                <a:srgbClr val="000000"/>
              </a:solidFill>
              <a:latin typeface="Open Sans Light"/>
            </a:endParaRP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Welzijn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diersector</a:t>
            </a:r>
            <a:endParaRPr lang="en-US" sz="4000" dirty="0">
              <a:solidFill>
                <a:srgbClr val="000000"/>
              </a:solidFill>
              <a:latin typeface="Open Sans Light"/>
            </a:endParaRP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Open Sans Light"/>
              </a:rPr>
              <a:t>Opdracht</a:t>
            </a:r>
            <a:r>
              <a:rPr lang="en-US" sz="4000" dirty="0">
                <a:solidFill>
                  <a:srgbClr val="000000"/>
                </a:solidFill>
                <a:latin typeface="Open Sans Light"/>
              </a:rPr>
              <a:t> </a:t>
            </a: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endParaRPr lang="en-US" sz="3762" dirty="0">
              <a:solidFill>
                <a:srgbClr val="000000"/>
              </a:solidFill>
              <a:latin typeface="Open Sans Light"/>
            </a:endParaRP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endParaRPr lang="en-US" sz="3762" dirty="0">
              <a:solidFill>
                <a:srgbClr val="000000"/>
              </a:solidFill>
              <a:latin typeface="Open Sans Light"/>
            </a:endParaRPr>
          </a:p>
          <a:p>
            <a:pPr marL="812318" lvl="1" indent="-406159">
              <a:lnSpc>
                <a:spcPts val="5267"/>
              </a:lnSpc>
              <a:buFont typeface="Arial"/>
              <a:buChar char="•"/>
            </a:pPr>
            <a:endParaRPr lang="en-US" sz="376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413247"/>
            <a:ext cx="1181100" cy="45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25820" b="7664"/>
          <a:stretch>
            <a:fillRect/>
          </a:stretch>
        </p:blipFill>
        <p:spPr>
          <a:xfrm>
            <a:off x="758569" y="2235568"/>
            <a:ext cx="6750738" cy="67353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4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175649" y="3336387"/>
            <a:ext cx="3258510" cy="758569"/>
            <a:chOff x="0" y="0"/>
            <a:chExt cx="858208" cy="1997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8208" cy="199788"/>
            </a:xfrm>
            <a:custGeom>
              <a:avLst/>
              <a:gdLst/>
              <a:ahLst/>
              <a:cxnLst/>
              <a:rect l="l" t="t" r="r" b="b"/>
              <a:pathLst>
                <a:path w="858208" h="199788">
                  <a:moveTo>
                    <a:pt x="54646" y="0"/>
                  </a:moveTo>
                  <a:lnTo>
                    <a:pt x="803562" y="0"/>
                  </a:lnTo>
                  <a:cubicBezTo>
                    <a:pt x="833743" y="0"/>
                    <a:pt x="858208" y="24466"/>
                    <a:pt x="858208" y="54646"/>
                  </a:cubicBezTo>
                  <a:lnTo>
                    <a:pt x="858208" y="145142"/>
                  </a:lnTo>
                  <a:cubicBezTo>
                    <a:pt x="858208" y="159635"/>
                    <a:pt x="852451" y="173534"/>
                    <a:pt x="842203" y="183782"/>
                  </a:cubicBezTo>
                  <a:cubicBezTo>
                    <a:pt x="831955" y="194030"/>
                    <a:pt x="818055" y="199788"/>
                    <a:pt x="803562" y="199788"/>
                  </a:cubicBezTo>
                  <a:lnTo>
                    <a:pt x="54646" y="199788"/>
                  </a:lnTo>
                  <a:cubicBezTo>
                    <a:pt x="24466" y="199788"/>
                    <a:pt x="0" y="175322"/>
                    <a:pt x="0" y="145142"/>
                  </a:cubicBezTo>
                  <a:lnTo>
                    <a:pt x="0" y="54646"/>
                  </a:lnTo>
                  <a:cubicBezTo>
                    <a:pt x="0" y="24466"/>
                    <a:pt x="24466" y="0"/>
                    <a:pt x="54646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2"/>
                </a:lnSpc>
              </a:pPr>
              <a:endParaRPr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584692" y="3449528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 err="1">
                <a:solidFill>
                  <a:srgbClr val="FFFFFF"/>
                </a:solidFill>
                <a:latin typeface="Open Sauce SemiBold"/>
              </a:rPr>
              <a:t>Leerdoelen</a:t>
            </a:r>
            <a:endParaRPr lang="en-US" sz="2766" dirty="0">
              <a:solidFill>
                <a:srgbClr val="FFFFFF"/>
              </a:solidFill>
              <a:latin typeface="Open Sauce SemiBold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EC86977-6086-CD6E-7A7D-3F0B7484181F}"/>
              </a:ext>
            </a:extLst>
          </p:cNvPr>
          <p:cNvSpPr txBox="1"/>
          <p:nvPr/>
        </p:nvSpPr>
        <p:spPr>
          <a:xfrm>
            <a:off x="8175649" y="4533900"/>
            <a:ext cx="93537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 weet wat het begrip automatisering is en kan tenminste 2 voorbeelden benoemen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 weet de voor en nadelen van duurzaamheid binnen de diersector, en kan hier 3 voorbeelden bij noemen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 kunt de 5 onderdelen benoemen van vormen van digitalisering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2300" y="1943372"/>
            <a:ext cx="6588431" cy="6261480"/>
            <a:chOff x="0" y="0"/>
            <a:chExt cx="1735225" cy="16491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5225" cy="1649114"/>
            </a:xfrm>
            <a:custGeom>
              <a:avLst/>
              <a:gdLst/>
              <a:ahLst/>
              <a:cxnLst/>
              <a:rect l="l" t="t" r="r" b="b"/>
              <a:pathLst>
                <a:path w="1735225" h="1649114">
                  <a:moveTo>
                    <a:pt x="38778" y="0"/>
                  </a:moveTo>
                  <a:lnTo>
                    <a:pt x="1696447" y="0"/>
                  </a:lnTo>
                  <a:cubicBezTo>
                    <a:pt x="1706731" y="0"/>
                    <a:pt x="1716595" y="4085"/>
                    <a:pt x="1723867" y="11358"/>
                  </a:cubicBezTo>
                  <a:cubicBezTo>
                    <a:pt x="1731139" y="18630"/>
                    <a:pt x="1735225" y="28493"/>
                    <a:pt x="1735225" y="38778"/>
                  </a:cubicBezTo>
                  <a:lnTo>
                    <a:pt x="1735225" y="1610336"/>
                  </a:lnTo>
                  <a:cubicBezTo>
                    <a:pt x="1735225" y="1631753"/>
                    <a:pt x="1717863" y="1649114"/>
                    <a:pt x="1696447" y="1649114"/>
                  </a:cubicBezTo>
                  <a:lnTo>
                    <a:pt x="38778" y="1649114"/>
                  </a:lnTo>
                  <a:cubicBezTo>
                    <a:pt x="28493" y="1649114"/>
                    <a:pt x="18630" y="1645029"/>
                    <a:pt x="11358" y="1637756"/>
                  </a:cubicBezTo>
                  <a:cubicBezTo>
                    <a:pt x="4085" y="1630484"/>
                    <a:pt x="0" y="1620621"/>
                    <a:pt x="0" y="1610336"/>
                  </a:cubicBezTo>
                  <a:lnTo>
                    <a:pt x="0" y="38778"/>
                  </a:lnTo>
                  <a:cubicBezTo>
                    <a:pt x="0" y="28493"/>
                    <a:pt x="4085" y="18630"/>
                    <a:pt x="11358" y="11358"/>
                  </a:cubicBezTo>
                  <a:cubicBezTo>
                    <a:pt x="18630" y="4085"/>
                    <a:pt x="28493" y="0"/>
                    <a:pt x="38778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B4B4B4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9092" y="2265195"/>
            <a:ext cx="6394851" cy="867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5279" dirty="0" err="1">
                <a:solidFill>
                  <a:srgbClr val="FFBD59"/>
                </a:solidFill>
                <a:latin typeface="Open Sauce SemiBold"/>
              </a:rPr>
              <a:t>Automatisering</a:t>
            </a:r>
            <a:endParaRPr lang="en-US" sz="5279" dirty="0">
              <a:solidFill>
                <a:srgbClr val="FFBD59"/>
              </a:solidFill>
              <a:latin typeface="Open Sauce Semi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43048" y="3992928"/>
            <a:ext cx="5448853" cy="40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0"/>
              </a:lnSpc>
            </a:pPr>
            <a:r>
              <a:rPr lang="nl-NL" sz="3600" dirty="0">
                <a:solidFill>
                  <a:srgbClr val="000000"/>
                </a:solidFill>
                <a:latin typeface="Open Sans Light"/>
              </a:rPr>
              <a:t>Wat is het?</a:t>
            </a:r>
            <a:endParaRPr lang="en-US" sz="36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07027" y="5598563"/>
            <a:ext cx="5891515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ctr">
              <a:lnSpc>
                <a:spcPts val="2954"/>
              </a:lnSpc>
              <a:buFont typeface="Arial" panose="020B0604020202020204" pitchFamily="34" charset="0"/>
              <a:buChar char="•"/>
            </a:pPr>
            <a:r>
              <a:rPr lang="nl-NL" sz="2800" b="1" dirty="0">
                <a:latin typeface="Open Sans Light"/>
              </a:rPr>
              <a:t>Het vervangen van menselijke arbeid door machines of computers en computerprogramma's.</a:t>
            </a:r>
            <a:endParaRPr lang="en-US" sz="2800" b="1" dirty="0">
              <a:latin typeface="Open Sans Light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BF141DB-614C-7AAF-561A-738952C6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233568" y="2448708"/>
            <a:ext cx="7232881" cy="4843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r="21850"/>
          <a:stretch/>
        </p:blipFill>
        <p:spPr>
          <a:xfrm>
            <a:off x="8763000" y="1659092"/>
            <a:ext cx="7468015" cy="745102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4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5143500"/>
            <a:ext cx="6134100" cy="758569"/>
            <a:chOff x="0" y="0"/>
            <a:chExt cx="858208" cy="1997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8208" cy="199788"/>
            </a:xfrm>
            <a:custGeom>
              <a:avLst/>
              <a:gdLst/>
              <a:ahLst/>
              <a:cxnLst/>
              <a:rect l="l" t="t" r="r" b="b"/>
              <a:pathLst>
                <a:path w="858208" h="199788">
                  <a:moveTo>
                    <a:pt x="54646" y="0"/>
                  </a:moveTo>
                  <a:lnTo>
                    <a:pt x="803562" y="0"/>
                  </a:lnTo>
                  <a:cubicBezTo>
                    <a:pt x="833743" y="0"/>
                    <a:pt x="858208" y="24466"/>
                    <a:pt x="858208" y="54646"/>
                  </a:cubicBezTo>
                  <a:lnTo>
                    <a:pt x="858208" y="145142"/>
                  </a:lnTo>
                  <a:cubicBezTo>
                    <a:pt x="858208" y="159635"/>
                    <a:pt x="852451" y="173534"/>
                    <a:pt x="842203" y="183782"/>
                  </a:cubicBezTo>
                  <a:cubicBezTo>
                    <a:pt x="831955" y="194030"/>
                    <a:pt x="818055" y="199788"/>
                    <a:pt x="803562" y="199788"/>
                  </a:cubicBezTo>
                  <a:lnTo>
                    <a:pt x="54646" y="199788"/>
                  </a:lnTo>
                  <a:cubicBezTo>
                    <a:pt x="24466" y="199788"/>
                    <a:pt x="0" y="175322"/>
                    <a:pt x="0" y="145142"/>
                  </a:cubicBezTo>
                  <a:lnTo>
                    <a:pt x="0" y="54646"/>
                  </a:lnTo>
                  <a:cubicBezTo>
                    <a:pt x="0" y="24466"/>
                    <a:pt x="24466" y="0"/>
                    <a:pt x="54646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51058" y="5241829"/>
            <a:ext cx="4124857" cy="45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 err="1">
                <a:solidFill>
                  <a:srgbClr val="FFFFFF"/>
                </a:solidFill>
                <a:latin typeface="Open Sauce SemiBold"/>
              </a:rPr>
              <a:t>Melkrobot</a:t>
            </a:r>
            <a:endParaRPr lang="en-US" sz="2766" dirty="0">
              <a:solidFill>
                <a:srgbClr val="FFFFFF"/>
              </a:solidFill>
              <a:latin typeface="Open Sauce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4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5143500"/>
            <a:ext cx="6134100" cy="758569"/>
            <a:chOff x="0" y="0"/>
            <a:chExt cx="858208" cy="1997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8208" cy="199788"/>
            </a:xfrm>
            <a:custGeom>
              <a:avLst/>
              <a:gdLst/>
              <a:ahLst/>
              <a:cxnLst/>
              <a:rect l="l" t="t" r="r" b="b"/>
              <a:pathLst>
                <a:path w="858208" h="199788">
                  <a:moveTo>
                    <a:pt x="54646" y="0"/>
                  </a:moveTo>
                  <a:lnTo>
                    <a:pt x="803562" y="0"/>
                  </a:lnTo>
                  <a:cubicBezTo>
                    <a:pt x="833743" y="0"/>
                    <a:pt x="858208" y="24466"/>
                    <a:pt x="858208" y="54646"/>
                  </a:cubicBezTo>
                  <a:lnTo>
                    <a:pt x="858208" y="145142"/>
                  </a:lnTo>
                  <a:cubicBezTo>
                    <a:pt x="858208" y="159635"/>
                    <a:pt x="852451" y="173534"/>
                    <a:pt x="842203" y="183782"/>
                  </a:cubicBezTo>
                  <a:cubicBezTo>
                    <a:pt x="831955" y="194030"/>
                    <a:pt x="818055" y="199788"/>
                    <a:pt x="803562" y="199788"/>
                  </a:cubicBezTo>
                  <a:lnTo>
                    <a:pt x="54646" y="199788"/>
                  </a:lnTo>
                  <a:cubicBezTo>
                    <a:pt x="24466" y="199788"/>
                    <a:pt x="0" y="175322"/>
                    <a:pt x="0" y="145142"/>
                  </a:cubicBezTo>
                  <a:lnTo>
                    <a:pt x="0" y="54646"/>
                  </a:lnTo>
                  <a:cubicBezTo>
                    <a:pt x="0" y="24466"/>
                    <a:pt x="24466" y="0"/>
                    <a:pt x="54646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51058" y="5241829"/>
            <a:ext cx="4124857" cy="45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 err="1">
                <a:solidFill>
                  <a:srgbClr val="FFFFFF"/>
                </a:solidFill>
                <a:latin typeface="Open Sauce SemiBold"/>
              </a:rPr>
              <a:t>Stroschudder</a:t>
            </a:r>
            <a:endParaRPr lang="en-US" sz="2766" dirty="0">
              <a:solidFill>
                <a:srgbClr val="FFFFFF"/>
              </a:solidFill>
              <a:latin typeface="Open Sauce SemiBold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9D226D-82C6-F555-5C5B-D8262D7F2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67" t="50956" r="23750" b="15926"/>
          <a:stretch/>
        </p:blipFill>
        <p:spPr>
          <a:xfrm>
            <a:off x="8610600" y="3084383"/>
            <a:ext cx="7744485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73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4820" b="16314"/>
          <a:stretch>
            <a:fillRect/>
          </a:stretch>
        </p:blipFill>
        <p:spPr>
          <a:xfrm>
            <a:off x="0" y="2968309"/>
            <a:ext cx="18288000" cy="59595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086086" y="2968309"/>
            <a:ext cx="13201914" cy="5959540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95465" y="1873609"/>
            <a:ext cx="12864540" cy="829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Waarom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uce SemiBold"/>
              </a:rPr>
              <a:t>automatiseren</a:t>
            </a:r>
            <a:r>
              <a:rPr lang="en-US" sz="4000" dirty="0">
                <a:solidFill>
                  <a:srgbClr val="000000"/>
                </a:solidFill>
                <a:latin typeface="Open Sauce SemiBold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4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0C354FE-D65F-1B5D-493B-A30CE5ECA472}"/>
              </a:ext>
            </a:extLst>
          </p:cNvPr>
          <p:cNvSpPr txBox="1"/>
          <p:nvPr/>
        </p:nvSpPr>
        <p:spPr>
          <a:xfrm>
            <a:off x="5471627" y="3387626"/>
            <a:ext cx="928837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Voor:</a:t>
            </a:r>
          </a:p>
          <a:p>
            <a:endParaRPr lang="nl-NL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Tijdsbesparing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Kostenbesparing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Werkzaamheden verlichten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Fouten bij handmatige handelingen is groter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Systeem kan ook buiten 'werktijden' draaien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Tegen:</a:t>
            </a:r>
          </a:p>
          <a:p>
            <a:endParaRPr lang="nl-NL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Niet alles kan geautomatiseerd worden, zeker niet met dieren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Technologie kost geld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Heeft onderhoud nodig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Kan storingen in systemen geven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8569" y="1871238"/>
            <a:ext cx="6588431" cy="6261480"/>
            <a:chOff x="0" y="0"/>
            <a:chExt cx="1735225" cy="16491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5225" cy="1649114"/>
            </a:xfrm>
            <a:custGeom>
              <a:avLst/>
              <a:gdLst/>
              <a:ahLst/>
              <a:cxnLst/>
              <a:rect l="l" t="t" r="r" b="b"/>
              <a:pathLst>
                <a:path w="1735225" h="1649114">
                  <a:moveTo>
                    <a:pt x="38778" y="0"/>
                  </a:moveTo>
                  <a:lnTo>
                    <a:pt x="1696447" y="0"/>
                  </a:lnTo>
                  <a:cubicBezTo>
                    <a:pt x="1706731" y="0"/>
                    <a:pt x="1716595" y="4085"/>
                    <a:pt x="1723867" y="11358"/>
                  </a:cubicBezTo>
                  <a:cubicBezTo>
                    <a:pt x="1731139" y="18630"/>
                    <a:pt x="1735225" y="28493"/>
                    <a:pt x="1735225" y="38778"/>
                  </a:cubicBezTo>
                  <a:lnTo>
                    <a:pt x="1735225" y="1610336"/>
                  </a:lnTo>
                  <a:cubicBezTo>
                    <a:pt x="1735225" y="1631753"/>
                    <a:pt x="1717863" y="1649114"/>
                    <a:pt x="1696447" y="1649114"/>
                  </a:cubicBezTo>
                  <a:lnTo>
                    <a:pt x="38778" y="1649114"/>
                  </a:lnTo>
                  <a:cubicBezTo>
                    <a:pt x="28493" y="1649114"/>
                    <a:pt x="18630" y="1645029"/>
                    <a:pt x="11358" y="1637756"/>
                  </a:cubicBezTo>
                  <a:cubicBezTo>
                    <a:pt x="4085" y="1630484"/>
                    <a:pt x="0" y="1620621"/>
                    <a:pt x="0" y="1610336"/>
                  </a:cubicBezTo>
                  <a:lnTo>
                    <a:pt x="0" y="38778"/>
                  </a:lnTo>
                  <a:cubicBezTo>
                    <a:pt x="0" y="28493"/>
                    <a:pt x="4085" y="18630"/>
                    <a:pt x="11358" y="11358"/>
                  </a:cubicBezTo>
                  <a:cubicBezTo>
                    <a:pt x="18630" y="4085"/>
                    <a:pt x="28493" y="0"/>
                    <a:pt x="38778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B4B4B4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4742" y="4049549"/>
            <a:ext cx="5674773" cy="1743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nl-NL" sz="2800" dirty="0">
                <a:solidFill>
                  <a:srgbClr val="FFBD59"/>
                </a:solidFill>
                <a:latin typeface="Open Sauce SemiBold"/>
              </a:rPr>
              <a:t>Wat weten jullie nog over duurzaamheid?</a:t>
            </a:r>
            <a:endParaRPr lang="en-US" sz="2800" dirty="0">
              <a:solidFill>
                <a:srgbClr val="FFBD59"/>
              </a:solidFill>
              <a:latin typeface="Open Sauce SemiBold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FFF7429-E100-E2A8-B273-8E8426697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800" y="2074648"/>
            <a:ext cx="8651450" cy="57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19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525000" y="2959924"/>
            <a:ext cx="8763000" cy="5959539"/>
            <a:chOff x="0" y="0"/>
            <a:chExt cx="3477047" cy="1569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7047" cy="1569591"/>
            </a:xfrm>
            <a:custGeom>
              <a:avLst/>
              <a:gdLst/>
              <a:ahLst/>
              <a:cxnLst/>
              <a:rect l="l" t="t" r="r" b="b"/>
              <a:pathLst>
                <a:path w="3477047" h="1569591">
                  <a:moveTo>
                    <a:pt x="0" y="0"/>
                  </a:moveTo>
                  <a:lnTo>
                    <a:pt x="3477047" y="0"/>
                  </a:lnTo>
                  <a:lnTo>
                    <a:pt x="3477047" y="1569591"/>
                  </a:lnTo>
                  <a:lnTo>
                    <a:pt x="0" y="1569591"/>
                  </a:lnTo>
                  <a:close/>
                </a:path>
              </a:pathLst>
            </a:custGeom>
            <a:solidFill>
              <a:srgbClr val="FFBD59">
                <a:alpha val="8784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327601"/>
            <a:ext cx="758569" cy="701099"/>
            <a:chOff x="0" y="0"/>
            <a:chExt cx="199788" cy="184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88" cy="184652"/>
            </a:xfrm>
            <a:custGeom>
              <a:avLst/>
              <a:gdLst/>
              <a:ahLst/>
              <a:cxnLst/>
              <a:rect l="l" t="t" r="r" b="b"/>
              <a:pathLst>
                <a:path w="199788" h="184652">
                  <a:moveTo>
                    <a:pt x="0" y="0"/>
                  </a:moveTo>
                  <a:lnTo>
                    <a:pt x="199788" y="0"/>
                  </a:lnTo>
                  <a:lnTo>
                    <a:pt x="199788" y="184652"/>
                  </a:lnTo>
                  <a:lnTo>
                    <a:pt x="0" y="18465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144000" y="5143500"/>
            <a:ext cx="8458200" cy="841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sz="4400" dirty="0" err="1">
                <a:solidFill>
                  <a:srgbClr val="000000"/>
                </a:solidFill>
                <a:latin typeface="Open Sauce SemiBold"/>
              </a:rPr>
              <a:t>Duurzame</a:t>
            </a:r>
            <a:r>
              <a:rPr lang="en-US" sz="4400" dirty="0">
                <a:solidFill>
                  <a:srgbClr val="000000"/>
                </a:solidFill>
                <a:latin typeface="Open Sauce Semi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uce SemiBold"/>
              </a:rPr>
              <a:t>verblijven</a:t>
            </a:r>
            <a:endParaRPr lang="en-US" sz="4400" dirty="0">
              <a:solidFill>
                <a:srgbClr val="000000"/>
              </a:solidFill>
              <a:latin typeface="Open Sauce Semi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413247"/>
            <a:ext cx="2440424" cy="47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dirty="0">
                <a:solidFill>
                  <a:srgbClr val="000000"/>
                </a:solidFill>
                <a:latin typeface="Open Sauce SemiBold"/>
              </a:rPr>
              <a:t>Les 4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7A60FC3-D057-1BF1-B511-C6536DA93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17" t="45556" r="29166" b="13294"/>
          <a:stretch/>
        </p:blipFill>
        <p:spPr>
          <a:xfrm>
            <a:off x="1744303" y="2815263"/>
            <a:ext cx="6399500" cy="64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0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239</Words>
  <Application>Microsoft Office PowerPoint</Application>
  <PresentationFormat>Aangepast</PresentationFormat>
  <Paragraphs>82</Paragraphs>
  <Slides>16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Calibri</vt:lpstr>
      <vt:lpstr>Open Sauce SemiBold</vt:lpstr>
      <vt:lpstr>Agrandir Bold</vt:lpstr>
      <vt:lpstr>Open Sans Light</vt:lpstr>
      <vt:lpstr>Agrandir</vt:lpstr>
      <vt:lpstr>Arial</vt:lpstr>
      <vt:lpstr>Open Sans Light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Modern Business Presentation</dc:title>
  <cp:lastModifiedBy>Maxime Van Straten</cp:lastModifiedBy>
  <cp:revision>5</cp:revision>
  <dcterms:created xsi:type="dcterms:W3CDTF">2006-08-16T00:00:00Z</dcterms:created>
  <dcterms:modified xsi:type="dcterms:W3CDTF">2023-05-19T14:16:00Z</dcterms:modified>
  <dc:identifier>DAFibRu4mzU</dc:identifier>
</cp:coreProperties>
</file>